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58"/>
  </p:notesMasterIdLst>
  <p:sldIdLst>
    <p:sldId id="256" r:id="rId6"/>
    <p:sldId id="257" r:id="rId7"/>
    <p:sldId id="361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365" r:id="rId19"/>
    <p:sldId id="364" r:id="rId20"/>
    <p:sldId id="362" r:id="rId21"/>
    <p:sldId id="356" r:id="rId22"/>
    <p:sldId id="366" r:id="rId23"/>
    <p:sldId id="288" r:id="rId24"/>
    <p:sldId id="293" r:id="rId25"/>
    <p:sldId id="289" r:id="rId26"/>
    <p:sldId id="294" r:id="rId27"/>
    <p:sldId id="262" r:id="rId28"/>
    <p:sldId id="312" r:id="rId29"/>
    <p:sldId id="317" r:id="rId30"/>
    <p:sldId id="319" r:id="rId31"/>
    <p:sldId id="308" r:id="rId32"/>
    <p:sldId id="347" r:id="rId33"/>
    <p:sldId id="348" r:id="rId34"/>
    <p:sldId id="349" r:id="rId35"/>
    <p:sldId id="309" r:id="rId36"/>
    <p:sldId id="341" r:id="rId37"/>
    <p:sldId id="323" r:id="rId38"/>
    <p:sldId id="314" r:id="rId39"/>
    <p:sldId id="311" r:id="rId40"/>
    <p:sldId id="316" r:id="rId41"/>
    <p:sldId id="350" r:id="rId42"/>
    <p:sldId id="351" r:id="rId43"/>
    <p:sldId id="352" r:id="rId44"/>
    <p:sldId id="310" r:id="rId45"/>
    <p:sldId id="324" r:id="rId46"/>
    <p:sldId id="336" r:id="rId47"/>
    <p:sldId id="315" r:id="rId48"/>
    <p:sldId id="338" r:id="rId49"/>
    <p:sldId id="353" r:id="rId50"/>
    <p:sldId id="339" r:id="rId51"/>
    <p:sldId id="354" r:id="rId52"/>
    <p:sldId id="355" r:id="rId53"/>
    <p:sldId id="368" r:id="rId54"/>
    <p:sldId id="367" r:id="rId55"/>
    <p:sldId id="346" r:id="rId56"/>
    <p:sldId id="345" r:id="rId57"/>
  </p:sldIdLst>
  <p:sldSz cx="9144000" cy="5143500" type="screen16x9"/>
  <p:notesSz cx="6858000" cy="9144000"/>
  <p:embeddedFontLst>
    <p:embeddedFont>
      <p:font typeface="Arvo" panose="020B060402020202020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Roboto Condensed" panose="02000000000000000000" pitchFamily="2" charset="0"/>
      <p:regular r:id="rId75"/>
      <p:bold r:id="rId76"/>
      <p:italic r:id="rId77"/>
      <p:boldItalic r:id="rId78"/>
    </p:embeddedFont>
    <p:embeddedFont>
      <p:font typeface="Roboto Condensed Light" panose="020000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EF9121"/>
    <a:srgbClr val="263248"/>
    <a:srgbClr val="5A6374"/>
    <a:srgbClr val="00B0F0"/>
    <a:srgbClr val="FF40FF"/>
    <a:srgbClr val="007600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5040" autoAdjust="0"/>
  </p:normalViewPr>
  <p:slideViewPr>
    <p:cSldViewPr snapToGrid="0">
      <p:cViewPr varScale="1">
        <p:scale>
          <a:sx n="89" d="100"/>
          <a:sy n="89" d="100"/>
        </p:scale>
        <p:origin x="798" y="78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9045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88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1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33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3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038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46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5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8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62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7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3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76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7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3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2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41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823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56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96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575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48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6/22/2021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255" y="2224880"/>
            <a:ext cx="1374438" cy="2085244"/>
            <a:chOff x="72255" y="2224880"/>
            <a:chExt cx="1374438" cy="2085244"/>
          </a:xfrm>
        </p:grpSpPr>
        <p:sp>
          <p:nvSpPr>
            <p:cNvPr id="4" name="Rounded Rectangle 3"/>
            <p:cNvSpPr/>
            <p:nvPr/>
          </p:nvSpPr>
          <p:spPr>
            <a:xfrm>
              <a:off x="72255" y="2224880"/>
              <a:ext cx="1294940" cy="1746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91456" y="2366002"/>
              <a:ext cx="1355237" cy="1944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In general, Greedy components have </a:t>
              </a:r>
              <a:r>
                <a: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five</a:t>
              </a:r>
              <a:r>
                <a: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components</a:t>
              </a:r>
              <a:endPara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  <a:p>
              <a:pPr lvl="0">
                <a:spcAft>
                  <a:spcPts val="1000"/>
                </a:spcAft>
              </a:pPr>
              <a:endPara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1664759" y="1158775"/>
            <a:ext cx="6850379" cy="3722411"/>
            <a:chOff x="1384186" y="1048299"/>
            <a:chExt cx="6850379" cy="3773636"/>
          </a:xfrm>
        </p:grpSpPr>
        <p:sp>
          <p:nvSpPr>
            <p:cNvPr id="286" name="Google Shape;175;p19"/>
            <p:cNvSpPr/>
            <p:nvPr/>
          </p:nvSpPr>
          <p:spPr>
            <a:xfrm>
              <a:off x="2818216" y="3809186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will indicate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when we have discovered a complete solution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176;p19"/>
            <p:cNvSpPr/>
            <p:nvPr/>
          </p:nvSpPr>
          <p:spPr>
            <a:xfrm>
              <a:off x="2818216" y="3222531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B7589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assigns a value to a solution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or a partial</a:t>
              </a: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solution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177;p19"/>
            <p:cNvSpPr/>
            <p:nvPr/>
          </p:nvSpPr>
          <p:spPr>
            <a:xfrm>
              <a:off x="2818216" y="2635774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AC4D5B">
                <a:alpha val="4241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That is used to determine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if a candidate can be used to contribute to</a:t>
              </a: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a solution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178;p19"/>
            <p:cNvSpPr/>
            <p:nvPr/>
          </p:nvSpPr>
          <p:spPr>
            <a:xfrm>
              <a:off x="2818216" y="2049126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D6591E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chooses</a:t>
              </a: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the best candidate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to be added to the solution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179;p19"/>
            <p:cNvSpPr/>
            <p:nvPr/>
          </p:nvSpPr>
          <p:spPr>
            <a:xfrm>
              <a:off x="2818216" y="1462370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From which a solution</a:t>
              </a:r>
              <a:r>
                <a:rPr kumimoji="0" lang="en-US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is created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1" name="Google Shape;196;p19"/>
            <p:cNvGrpSpPr/>
            <p:nvPr/>
          </p:nvGrpSpPr>
          <p:grpSpPr>
            <a:xfrm>
              <a:off x="1384186" y="1048299"/>
              <a:ext cx="2985927" cy="3773636"/>
              <a:chOff x="1661570" y="1048299"/>
              <a:chExt cx="2985927" cy="3773636"/>
            </a:xfrm>
          </p:grpSpPr>
          <p:grpSp>
            <p:nvGrpSpPr>
              <p:cNvPr id="297" name="Google Shape;197;p19"/>
              <p:cNvGrpSpPr/>
              <p:nvPr/>
            </p:nvGrpSpPr>
            <p:grpSpPr>
              <a:xfrm>
                <a:off x="1662416" y="1801981"/>
                <a:ext cx="2513093" cy="835633"/>
                <a:chOff x="1278950" y="1883956"/>
                <a:chExt cx="2513093" cy="835633"/>
              </a:xfrm>
            </p:grpSpPr>
            <p:sp>
              <p:nvSpPr>
                <p:cNvPr id="320" name="Google Shape;198;p19"/>
                <p:cNvSpPr/>
                <p:nvPr/>
              </p:nvSpPr>
              <p:spPr>
                <a:xfrm>
                  <a:off x="1278950" y="2128150"/>
                  <a:ext cx="998706" cy="5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53" extrusionOk="0">
                      <a:moveTo>
                        <a:pt x="1" y="1"/>
                      </a:moveTo>
                      <a:lnTo>
                        <a:pt x="1" y="25052"/>
                      </a:lnTo>
                      <a:lnTo>
                        <a:pt x="42698" y="25052"/>
                      </a:lnTo>
                      <a:lnTo>
                        <a:pt x="42698" y="1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21" name="Google Shape;199;p19"/>
                <p:cNvSpPr/>
                <p:nvPr/>
              </p:nvSpPr>
              <p:spPr>
                <a:xfrm>
                  <a:off x="2277610" y="1883956"/>
                  <a:ext cx="1280369" cy="83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40" h="35726" extrusionOk="0">
                      <a:moveTo>
                        <a:pt x="54740" y="0"/>
                      </a:moveTo>
                      <a:lnTo>
                        <a:pt x="1" y="10441"/>
                      </a:lnTo>
                      <a:lnTo>
                        <a:pt x="1" y="35726"/>
                      </a:lnTo>
                      <a:lnTo>
                        <a:pt x="54740" y="32223"/>
                      </a:lnTo>
                      <a:lnTo>
                        <a:pt x="54740" y="0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2" name="Google Shape;200;p19"/>
                <p:cNvSpPr/>
                <p:nvPr/>
              </p:nvSpPr>
              <p:spPr>
                <a:xfrm>
                  <a:off x="3557933" y="1883956"/>
                  <a:ext cx="234111" cy="83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9" h="35493" extrusionOk="0">
                      <a:moveTo>
                        <a:pt x="1" y="0"/>
                      </a:moveTo>
                      <a:lnTo>
                        <a:pt x="10008" y="10441"/>
                      </a:lnTo>
                      <a:lnTo>
                        <a:pt x="10008" y="35492"/>
                      </a:lnTo>
                      <a:lnTo>
                        <a:pt x="1" y="32223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98" name="Google Shape;201;p19"/>
              <p:cNvSpPr/>
              <p:nvPr/>
            </p:nvSpPr>
            <p:spPr>
              <a:xfrm>
                <a:off x="2661076" y="2555663"/>
                <a:ext cx="1514456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64748" h="3503" extrusionOk="0">
                    <a:moveTo>
                      <a:pt x="54740" y="0"/>
                    </a:moveTo>
                    <a:lnTo>
                      <a:pt x="1" y="3503"/>
                    </a:lnTo>
                    <a:lnTo>
                      <a:pt x="64747" y="3269"/>
                    </a:lnTo>
                    <a:lnTo>
                      <a:pt x="54740" y="0"/>
                    </a:lnTo>
                    <a:close/>
                  </a:path>
                </a:pathLst>
              </a:custGeom>
              <a:solidFill>
                <a:srgbClr val="B34A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99" name="Google Shape;202;p19"/>
              <p:cNvGrpSpPr/>
              <p:nvPr/>
            </p:nvGrpSpPr>
            <p:grpSpPr>
              <a:xfrm>
                <a:off x="1662413" y="2552239"/>
                <a:ext cx="2265758" cy="736551"/>
                <a:chOff x="1278950" y="2646222"/>
                <a:chExt cx="2265758" cy="736551"/>
              </a:xfrm>
            </p:grpSpPr>
            <p:sp>
              <p:nvSpPr>
                <p:cNvPr id="317" name="Google Shape;203;p19"/>
                <p:cNvSpPr/>
                <p:nvPr/>
              </p:nvSpPr>
              <p:spPr>
                <a:xfrm>
                  <a:off x="1278950" y="2719550"/>
                  <a:ext cx="998706" cy="5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86" extrusionOk="0">
                      <a:moveTo>
                        <a:pt x="1" y="1"/>
                      </a:moveTo>
                      <a:lnTo>
                        <a:pt x="1" y="25085"/>
                      </a:lnTo>
                      <a:lnTo>
                        <a:pt x="42698" y="25085"/>
                      </a:lnTo>
                      <a:lnTo>
                        <a:pt x="42698" y="1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18" name="Google Shape;204;p19"/>
                <p:cNvSpPr/>
                <p:nvPr/>
              </p:nvSpPr>
              <p:spPr>
                <a:xfrm>
                  <a:off x="2277610" y="2646222"/>
                  <a:ext cx="482980" cy="736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49" h="31490" extrusionOk="0">
                      <a:moveTo>
                        <a:pt x="20649" y="0"/>
                      </a:moveTo>
                      <a:lnTo>
                        <a:pt x="1" y="3136"/>
                      </a:lnTo>
                      <a:lnTo>
                        <a:pt x="1" y="28220"/>
                      </a:lnTo>
                      <a:lnTo>
                        <a:pt x="20649" y="31489"/>
                      </a:lnTo>
                      <a:lnTo>
                        <a:pt x="20649" y="0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9" name="Google Shape;205;p19"/>
                <p:cNvSpPr/>
                <p:nvPr/>
              </p:nvSpPr>
              <p:spPr>
                <a:xfrm>
                  <a:off x="2760558" y="2646222"/>
                  <a:ext cx="784150" cy="736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5" h="31490" extrusionOk="0">
                      <a:moveTo>
                        <a:pt x="1" y="0"/>
                      </a:moveTo>
                      <a:lnTo>
                        <a:pt x="33525" y="3136"/>
                      </a:lnTo>
                      <a:lnTo>
                        <a:pt x="33525" y="28220"/>
                      </a:lnTo>
                      <a:lnTo>
                        <a:pt x="1" y="31489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0" name="Google Shape;206;p19"/>
              <p:cNvGrpSpPr/>
              <p:nvPr/>
            </p:nvGrpSpPr>
            <p:grpSpPr>
              <a:xfrm>
                <a:off x="1661570" y="3809172"/>
                <a:ext cx="2755769" cy="1012764"/>
                <a:chOff x="1278945" y="3903130"/>
                <a:chExt cx="2755769" cy="1012764"/>
              </a:xfrm>
            </p:grpSpPr>
            <p:grpSp>
              <p:nvGrpSpPr>
                <p:cNvPr id="312" name="Google Shape;207;p19"/>
                <p:cNvGrpSpPr/>
                <p:nvPr/>
              </p:nvGrpSpPr>
              <p:grpSpPr>
                <a:xfrm>
                  <a:off x="1278945" y="3903130"/>
                  <a:ext cx="2755754" cy="1012764"/>
                  <a:chOff x="1278945" y="3903130"/>
                  <a:chExt cx="2755754" cy="1012764"/>
                </a:xfrm>
              </p:grpSpPr>
              <p:sp>
                <p:nvSpPr>
                  <p:cNvPr id="314" name="Google Shape;208;p19"/>
                  <p:cNvSpPr/>
                  <p:nvPr/>
                </p:nvSpPr>
                <p:spPr>
                  <a:xfrm>
                    <a:off x="1278945" y="3903130"/>
                    <a:ext cx="998706" cy="58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8" h="25052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42698" y="25052"/>
                        </a:lnTo>
                        <a:lnTo>
                          <a:pt x="42698" y="1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5" name="Google Shape;209;p19"/>
                  <p:cNvSpPr/>
                  <p:nvPr/>
                </p:nvSpPr>
                <p:spPr>
                  <a:xfrm>
                    <a:off x="3149106" y="3903130"/>
                    <a:ext cx="885592" cy="101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62" h="43299" extrusionOk="0">
                        <a:moveTo>
                          <a:pt x="37861" y="1"/>
                        </a:moveTo>
                        <a:lnTo>
                          <a:pt x="1" y="10708"/>
                        </a:lnTo>
                        <a:lnTo>
                          <a:pt x="1" y="43298"/>
                        </a:lnTo>
                        <a:lnTo>
                          <a:pt x="37861" y="25052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6" name="Google Shape;210;p19"/>
                  <p:cNvSpPr/>
                  <p:nvPr/>
                </p:nvSpPr>
                <p:spPr>
                  <a:xfrm>
                    <a:off x="2277610" y="3903130"/>
                    <a:ext cx="871535" cy="101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61" h="43299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37261" y="43298"/>
                        </a:lnTo>
                        <a:lnTo>
                          <a:pt x="37261" y="10708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13" name="Google Shape;211;p19"/>
                <p:cNvSpPr/>
                <p:nvPr/>
              </p:nvSpPr>
              <p:spPr>
                <a:xfrm>
                  <a:off x="2277610" y="3903130"/>
                  <a:ext cx="1757104" cy="250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2" h="10709" extrusionOk="0">
                      <a:moveTo>
                        <a:pt x="1" y="1"/>
                      </a:moveTo>
                      <a:lnTo>
                        <a:pt x="37261" y="10708"/>
                      </a:lnTo>
                      <a:lnTo>
                        <a:pt x="75121" y="1"/>
                      </a:lnTo>
                      <a:close/>
                    </a:path>
                  </a:pathLst>
                </a:custGeom>
                <a:solidFill>
                  <a:srgbClr val="7C0E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1" name="Google Shape;212;p19"/>
              <p:cNvGrpSpPr/>
              <p:nvPr/>
            </p:nvGrpSpPr>
            <p:grpSpPr>
              <a:xfrm>
                <a:off x="1661575" y="3217767"/>
                <a:ext cx="2985921" cy="850484"/>
                <a:chOff x="1278950" y="3311725"/>
                <a:chExt cx="2985921" cy="850484"/>
              </a:xfrm>
            </p:grpSpPr>
            <p:grpSp>
              <p:nvGrpSpPr>
                <p:cNvPr id="307" name="Google Shape;213;p19"/>
                <p:cNvGrpSpPr/>
                <p:nvPr/>
              </p:nvGrpSpPr>
              <p:grpSpPr>
                <a:xfrm>
                  <a:off x="1278950" y="3311725"/>
                  <a:ext cx="2985899" cy="850484"/>
                  <a:chOff x="1278950" y="3311725"/>
                  <a:chExt cx="2985899" cy="850484"/>
                </a:xfrm>
              </p:grpSpPr>
              <p:sp>
                <p:nvSpPr>
                  <p:cNvPr id="309" name="Google Shape;214;p19"/>
                  <p:cNvSpPr/>
                  <p:nvPr/>
                </p:nvSpPr>
                <p:spPr>
                  <a:xfrm>
                    <a:off x="1278950" y="3311725"/>
                    <a:ext cx="998706" cy="591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8" h="25052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42698" y="25052"/>
                        </a:lnTo>
                        <a:lnTo>
                          <a:pt x="42698" y="1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0" name="Google Shape;215;p19"/>
                  <p:cNvSpPr/>
                  <p:nvPr/>
                </p:nvSpPr>
                <p:spPr>
                  <a:xfrm>
                    <a:off x="3550916" y="3311725"/>
                    <a:ext cx="713933" cy="850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23" h="36361" extrusionOk="0">
                        <a:moveTo>
                          <a:pt x="30522" y="1"/>
                        </a:moveTo>
                        <a:lnTo>
                          <a:pt x="1" y="3403"/>
                        </a:lnTo>
                        <a:lnTo>
                          <a:pt x="1" y="36360"/>
                        </a:lnTo>
                        <a:lnTo>
                          <a:pt x="30522" y="25052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1" name="Google Shape;216;p19"/>
                  <p:cNvSpPr/>
                  <p:nvPr/>
                </p:nvSpPr>
                <p:spPr>
                  <a:xfrm>
                    <a:off x="2277610" y="3311725"/>
                    <a:ext cx="1273352" cy="850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40" h="36361" extrusionOk="0">
                        <a:moveTo>
                          <a:pt x="1" y="1"/>
                        </a:moveTo>
                        <a:lnTo>
                          <a:pt x="1" y="25286"/>
                        </a:lnTo>
                        <a:lnTo>
                          <a:pt x="54440" y="36360"/>
                        </a:lnTo>
                        <a:lnTo>
                          <a:pt x="54440" y="340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08" name="Google Shape;217;p19"/>
                <p:cNvSpPr/>
                <p:nvPr/>
              </p:nvSpPr>
              <p:spPr>
                <a:xfrm>
                  <a:off x="2277610" y="3311725"/>
                  <a:ext cx="1987261" cy="7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62" h="3404" extrusionOk="0">
                      <a:moveTo>
                        <a:pt x="1" y="1"/>
                      </a:moveTo>
                      <a:lnTo>
                        <a:pt x="84961" y="1"/>
                      </a:lnTo>
                      <a:lnTo>
                        <a:pt x="54440" y="3403"/>
                      </a:lnTo>
                      <a:close/>
                    </a:path>
                  </a:pathLst>
                </a:custGeom>
                <a:solidFill>
                  <a:srgbClr val="9241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02" name="Google Shape;218;p19"/>
              <p:cNvSpPr/>
              <p:nvPr/>
            </p:nvSpPr>
            <p:spPr>
              <a:xfrm>
                <a:off x="2661076" y="1793397"/>
                <a:ext cx="1267106" cy="252799"/>
              </a:xfrm>
              <a:custGeom>
                <a:avLst/>
                <a:gdLst/>
                <a:ahLst/>
                <a:cxnLst/>
                <a:rect l="l" t="t" r="r" b="b"/>
                <a:pathLst>
                  <a:path w="54173" h="10808" extrusionOk="0">
                    <a:moveTo>
                      <a:pt x="33792" y="0"/>
                    </a:moveTo>
                    <a:lnTo>
                      <a:pt x="1" y="10808"/>
                    </a:lnTo>
                    <a:lnTo>
                      <a:pt x="54173" y="10574"/>
                    </a:lnTo>
                    <a:lnTo>
                      <a:pt x="33792" y="0"/>
                    </a:lnTo>
                    <a:close/>
                  </a:path>
                </a:pathLst>
              </a:custGeom>
              <a:solidFill>
                <a:srgbClr val="CE7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03" name="Google Shape;219;p19"/>
              <p:cNvGrpSpPr/>
              <p:nvPr/>
            </p:nvGrpSpPr>
            <p:grpSpPr>
              <a:xfrm>
                <a:off x="1662416" y="1048299"/>
                <a:ext cx="2265734" cy="997911"/>
                <a:chOff x="1278950" y="1130274"/>
                <a:chExt cx="2265734" cy="997911"/>
              </a:xfrm>
            </p:grpSpPr>
            <p:sp>
              <p:nvSpPr>
                <p:cNvPr id="304" name="Google Shape;220;p19"/>
                <p:cNvSpPr/>
                <p:nvPr/>
              </p:nvSpPr>
              <p:spPr>
                <a:xfrm>
                  <a:off x="2277610" y="1130274"/>
                  <a:ext cx="790395" cy="997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92" h="42664" extrusionOk="0">
                      <a:moveTo>
                        <a:pt x="33792" y="0"/>
                      </a:moveTo>
                      <a:lnTo>
                        <a:pt x="1" y="17379"/>
                      </a:lnTo>
                      <a:lnTo>
                        <a:pt x="1" y="42664"/>
                      </a:lnTo>
                      <a:lnTo>
                        <a:pt x="33792" y="31856"/>
                      </a:lnTo>
                      <a:lnTo>
                        <a:pt x="33792" y="0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5" name="Google Shape;221;p19"/>
                <p:cNvSpPr/>
                <p:nvPr/>
              </p:nvSpPr>
              <p:spPr>
                <a:xfrm>
                  <a:off x="3068000" y="1130275"/>
                  <a:ext cx="476684" cy="99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2" h="42431" extrusionOk="0">
                      <a:moveTo>
                        <a:pt x="20382" y="42430"/>
                      </a:moveTo>
                      <a:lnTo>
                        <a:pt x="1" y="31856"/>
                      </a:lnTo>
                      <a:lnTo>
                        <a:pt x="1" y="0"/>
                      </a:lnTo>
                      <a:lnTo>
                        <a:pt x="20382" y="17379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6" name="Google Shape;222;p19"/>
                <p:cNvSpPr/>
                <p:nvPr/>
              </p:nvSpPr>
              <p:spPr>
                <a:xfrm>
                  <a:off x="1278950" y="1536750"/>
                  <a:ext cx="998706" cy="591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52" extrusionOk="0">
                      <a:moveTo>
                        <a:pt x="1" y="0"/>
                      </a:moveTo>
                      <a:lnTo>
                        <a:pt x="1" y="25051"/>
                      </a:lnTo>
                      <a:lnTo>
                        <a:pt x="42698" y="25051"/>
                      </a:lnTo>
                      <a:lnTo>
                        <a:pt x="42698" y="0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292" name="Google Shape;223;p19"/>
            <p:cNvSpPr/>
            <p:nvPr/>
          </p:nvSpPr>
          <p:spPr>
            <a:xfrm>
              <a:off x="1427891" y="1585050"/>
              <a:ext cx="160705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Candidate set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24;p19"/>
            <p:cNvSpPr/>
            <p:nvPr/>
          </p:nvSpPr>
          <p:spPr>
            <a:xfrm>
              <a:off x="1427890" y="2173313"/>
              <a:ext cx="2370156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Selection function 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25;p19"/>
            <p:cNvSpPr/>
            <p:nvPr/>
          </p:nvSpPr>
          <p:spPr>
            <a:xfrm>
              <a:off x="1427890" y="2751325"/>
              <a:ext cx="2021499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Fesibility</a:t>
              </a:r>
              <a:r>
                <a:rPr kumimoji="0" lang="e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function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26;p19"/>
            <p:cNvSpPr/>
            <p:nvPr/>
          </p:nvSpPr>
          <p:spPr>
            <a:xfrm>
              <a:off x="1427891" y="3348625"/>
              <a:ext cx="218828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Objective function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27;p19"/>
            <p:cNvSpPr/>
            <p:nvPr/>
          </p:nvSpPr>
          <p:spPr>
            <a:xfrm>
              <a:off x="1427890" y="3933363"/>
              <a:ext cx="1998115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Solution function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881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72202" y="1352271"/>
            <a:ext cx="3361571" cy="37131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27780" y="1352271"/>
            <a:ext cx="7013642" cy="605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procedure     Greedy;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begin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C := Candidate set;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S := Ø {Solution};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while (C Ø) and not Solution(S) do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begin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x &lt;- Select(C)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C := C x; 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if feasible(S U x) then S := S U x;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end;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if Solution(S) then return S;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end;</a:t>
            </a: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3056" y="3008771"/>
            <a:ext cx="794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</a:t>
            </a:r>
            <a:r>
              <a:rPr lang="en-US" sz="20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07" y="1680774"/>
            <a:ext cx="2200493" cy="22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22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PATTERN RECOGNITION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564994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2234" y="1758679"/>
            <a:ext cx="794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algorithms are used for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>
          <a:xfrm>
            <a:off x="2831803" y="2259553"/>
            <a:ext cx="2561425" cy="16994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24360" y="3558914"/>
            <a:ext cx="1244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12516" y="1395786"/>
            <a:ext cx="4503950" cy="1513447"/>
            <a:chOff x="4112516" y="1395786"/>
            <a:chExt cx="4503950" cy="15134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574" y="1395786"/>
              <a:ext cx="2317892" cy="1513447"/>
            </a:xfrm>
            <a:prstGeom prst="rect">
              <a:avLst/>
            </a:prstGeom>
          </p:spPr>
        </p:pic>
        <p:cxnSp>
          <p:nvCxnSpPr>
            <p:cNvPr id="8" name="Curved Connector 7"/>
            <p:cNvCxnSpPr>
              <a:stCxn id="20" idx="2"/>
              <a:endCxn id="4" idx="1"/>
            </p:cNvCxnSpPr>
            <p:nvPr/>
          </p:nvCxnSpPr>
          <p:spPr>
            <a:xfrm rot="5400000" flipH="1" flipV="1">
              <a:off x="5202405" y="1062621"/>
              <a:ext cx="6279" cy="2186057"/>
            </a:xfrm>
            <a:prstGeom prst="curvedConnector4">
              <a:avLst>
                <a:gd name="adj1" fmla="val 10285475"/>
                <a:gd name="adj2" fmla="val 775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8572" y="3109288"/>
            <a:ext cx="2613017" cy="1842812"/>
            <a:chOff x="68572" y="3109288"/>
            <a:chExt cx="2613017" cy="18428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" y="3669786"/>
              <a:ext cx="2613017" cy="1282314"/>
            </a:xfrm>
            <a:prstGeom prst="rect">
              <a:avLst/>
            </a:prstGeom>
          </p:spPr>
        </p:pic>
        <p:cxnSp>
          <p:nvCxnSpPr>
            <p:cNvPr id="32" name="Curved Connector 31"/>
            <p:cNvCxnSpPr>
              <a:endCxn id="3" idx="0"/>
            </p:cNvCxnSpPr>
            <p:nvPr/>
          </p:nvCxnSpPr>
          <p:spPr>
            <a:xfrm rot="10800000" flipV="1">
              <a:off x="1375081" y="3109288"/>
              <a:ext cx="1306508" cy="560498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653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00964" y="2435505"/>
            <a:ext cx="1453829" cy="1545773"/>
            <a:chOff x="2372659" y="2643750"/>
            <a:chExt cx="1534865" cy="1672652"/>
          </a:xfrm>
        </p:grpSpPr>
        <p:sp>
          <p:nvSpPr>
            <p:cNvPr id="75" name="Google Shape;637;p28"/>
            <p:cNvSpPr/>
            <p:nvPr/>
          </p:nvSpPr>
          <p:spPr>
            <a:xfrm>
              <a:off x="2970185" y="3349545"/>
              <a:ext cx="937339" cy="966857"/>
            </a:xfrm>
            <a:custGeom>
              <a:avLst/>
              <a:gdLst/>
              <a:ahLst/>
              <a:cxnLst/>
              <a:rect l="l" t="t" r="r" b="b"/>
              <a:pathLst>
                <a:path w="34422" h="35506" extrusionOk="0">
                  <a:moveTo>
                    <a:pt x="31088" y="13"/>
                  </a:moveTo>
                  <a:lnTo>
                    <a:pt x="3835" y="19063"/>
                  </a:lnTo>
                  <a:cubicBezTo>
                    <a:pt x="1513" y="20694"/>
                    <a:pt x="1" y="23409"/>
                    <a:pt x="1" y="26457"/>
                  </a:cubicBezTo>
                  <a:cubicBezTo>
                    <a:pt x="1" y="31457"/>
                    <a:pt x="4049" y="35505"/>
                    <a:pt x="9050" y="35505"/>
                  </a:cubicBezTo>
                  <a:cubicBezTo>
                    <a:pt x="12407" y="35505"/>
                    <a:pt x="15467" y="33660"/>
                    <a:pt x="17039" y="30707"/>
                  </a:cubicBezTo>
                  <a:lnTo>
                    <a:pt x="34422" y="1"/>
                  </a:lnTo>
                  <a:lnTo>
                    <a:pt x="31088" y="1"/>
                  </a:lnTo>
                  <a:close/>
                  <a:moveTo>
                    <a:pt x="9050" y="19479"/>
                  </a:moveTo>
                  <a:cubicBezTo>
                    <a:pt x="5192" y="19479"/>
                    <a:pt x="2072" y="22599"/>
                    <a:pt x="2072" y="26457"/>
                  </a:cubicBezTo>
                  <a:cubicBezTo>
                    <a:pt x="2072" y="30314"/>
                    <a:pt x="5192" y="33434"/>
                    <a:pt x="9050" y="33434"/>
                  </a:cubicBezTo>
                  <a:cubicBezTo>
                    <a:pt x="12907" y="33434"/>
                    <a:pt x="16027" y="30314"/>
                    <a:pt x="16027" y="26457"/>
                  </a:cubicBezTo>
                  <a:cubicBezTo>
                    <a:pt x="16015" y="22599"/>
                    <a:pt x="12907" y="19479"/>
                    <a:pt x="9050" y="19479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638;p28"/>
            <p:cNvSpPr/>
            <p:nvPr/>
          </p:nvSpPr>
          <p:spPr>
            <a:xfrm>
              <a:off x="2852408" y="2834366"/>
              <a:ext cx="1048223" cy="488303"/>
            </a:xfrm>
            <a:custGeom>
              <a:avLst/>
              <a:gdLst/>
              <a:ahLst/>
              <a:cxnLst/>
              <a:rect l="l" t="t" r="r" b="b"/>
              <a:pathLst>
                <a:path w="38494" h="17932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656"/>
                    <a:pt x="239" y="1334"/>
                    <a:pt x="239" y="2049"/>
                  </a:cubicBezTo>
                  <a:cubicBezTo>
                    <a:pt x="239" y="2763"/>
                    <a:pt x="168" y="3466"/>
                    <a:pt x="1" y="4132"/>
                  </a:cubicBezTo>
                  <a:cubicBezTo>
                    <a:pt x="584" y="3942"/>
                    <a:pt x="1180" y="3811"/>
                    <a:pt x="1823" y="3751"/>
                  </a:cubicBezTo>
                  <a:cubicBezTo>
                    <a:pt x="10990" y="3751"/>
                    <a:pt x="20182" y="3716"/>
                    <a:pt x="29374" y="3716"/>
                  </a:cubicBezTo>
                  <a:cubicBezTo>
                    <a:pt x="32553" y="3716"/>
                    <a:pt x="35172" y="6335"/>
                    <a:pt x="35172" y="9526"/>
                  </a:cubicBezTo>
                  <a:lnTo>
                    <a:pt x="35172" y="17932"/>
                  </a:lnTo>
                  <a:lnTo>
                    <a:pt x="38494" y="17932"/>
                  </a:lnTo>
                  <a:lnTo>
                    <a:pt x="38494" y="9526"/>
                  </a:lnTo>
                  <a:cubicBezTo>
                    <a:pt x="38494" y="4501"/>
                    <a:pt x="34386" y="394"/>
                    <a:pt x="29374" y="394"/>
                  </a:cubicBezTo>
                  <a:cubicBezTo>
                    <a:pt x="20206" y="394"/>
                    <a:pt x="11002" y="382"/>
                    <a:pt x="1846" y="382"/>
                  </a:cubicBezTo>
                  <a:cubicBezTo>
                    <a:pt x="1203" y="334"/>
                    <a:pt x="584" y="203"/>
                    <a:pt x="1" y="1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639;p28"/>
            <p:cNvSpPr/>
            <p:nvPr/>
          </p:nvSpPr>
          <p:spPr>
            <a:xfrm>
              <a:off x="2372659" y="2643750"/>
              <a:ext cx="492851" cy="492823"/>
            </a:xfrm>
            <a:custGeom>
              <a:avLst/>
              <a:gdLst/>
              <a:ahLst/>
              <a:cxnLst/>
              <a:rect l="l" t="t" r="r" b="b"/>
              <a:pathLst>
                <a:path w="18099" h="18098" extrusionOk="0">
                  <a:moveTo>
                    <a:pt x="9049" y="2072"/>
                  </a:moveTo>
                  <a:cubicBezTo>
                    <a:pt x="12907" y="2072"/>
                    <a:pt x="16038" y="5191"/>
                    <a:pt x="16038" y="9049"/>
                  </a:cubicBezTo>
                  <a:cubicBezTo>
                    <a:pt x="16038" y="12906"/>
                    <a:pt x="12907" y="16026"/>
                    <a:pt x="9049" y="16026"/>
                  </a:cubicBezTo>
                  <a:cubicBezTo>
                    <a:pt x="5204" y="16026"/>
                    <a:pt x="2072" y="12906"/>
                    <a:pt x="2072" y="9049"/>
                  </a:cubicBezTo>
                  <a:cubicBezTo>
                    <a:pt x="2072" y="5191"/>
                    <a:pt x="5204" y="2072"/>
                    <a:pt x="9049" y="2072"/>
                  </a:cubicBezTo>
                  <a:close/>
                  <a:moveTo>
                    <a:pt x="9049" y="0"/>
                  </a:moveTo>
                  <a:cubicBezTo>
                    <a:pt x="4061" y="0"/>
                    <a:pt x="1" y="4048"/>
                    <a:pt x="1" y="9049"/>
                  </a:cubicBezTo>
                  <a:cubicBezTo>
                    <a:pt x="1" y="14049"/>
                    <a:pt x="4049" y="18097"/>
                    <a:pt x="9049" y="18097"/>
                  </a:cubicBezTo>
                  <a:cubicBezTo>
                    <a:pt x="14050" y="18097"/>
                    <a:pt x="18098" y="14049"/>
                    <a:pt x="18098" y="9049"/>
                  </a:cubicBezTo>
                  <a:cubicBezTo>
                    <a:pt x="18098" y="4048"/>
                    <a:pt x="14050" y="0"/>
                    <a:pt x="9049" y="0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671;p28"/>
            <p:cNvSpPr/>
            <p:nvPr/>
          </p:nvSpPr>
          <p:spPr>
            <a:xfrm>
              <a:off x="2930894" y="3898266"/>
              <a:ext cx="5574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100" b="1" dirty="0">
                  <a:solidFill>
                    <a:srgbClr val="EF9121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endParaRPr sz="2100" b="1" dirty="0">
                <a:solidFill>
                  <a:srgbClr val="EF9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5540" y="2008607"/>
            <a:ext cx="1660723" cy="2034292"/>
            <a:chOff x="5240036" y="2264071"/>
            <a:chExt cx="1531297" cy="2052332"/>
          </a:xfrm>
        </p:grpSpPr>
        <p:sp>
          <p:nvSpPr>
            <p:cNvPr id="81" name="Google Shape;643;p28"/>
            <p:cNvSpPr/>
            <p:nvPr/>
          </p:nvSpPr>
          <p:spPr>
            <a:xfrm>
              <a:off x="5240036" y="3349872"/>
              <a:ext cx="937012" cy="966531"/>
            </a:xfrm>
            <a:custGeom>
              <a:avLst/>
              <a:gdLst/>
              <a:ahLst/>
              <a:cxnLst/>
              <a:rect l="l" t="t" r="r" b="b"/>
              <a:pathLst>
                <a:path w="34410" h="35494" extrusionOk="0">
                  <a:moveTo>
                    <a:pt x="3322" y="1"/>
                  </a:moveTo>
                  <a:lnTo>
                    <a:pt x="30576" y="19051"/>
                  </a:lnTo>
                  <a:cubicBezTo>
                    <a:pt x="32885" y="20682"/>
                    <a:pt x="34409" y="23397"/>
                    <a:pt x="34409" y="26445"/>
                  </a:cubicBezTo>
                  <a:cubicBezTo>
                    <a:pt x="34409" y="31445"/>
                    <a:pt x="30361" y="35493"/>
                    <a:pt x="25361" y="35493"/>
                  </a:cubicBezTo>
                  <a:cubicBezTo>
                    <a:pt x="22075" y="35493"/>
                    <a:pt x="19181" y="33731"/>
                    <a:pt x="17610" y="31100"/>
                  </a:cubicBezTo>
                  <a:cubicBezTo>
                    <a:pt x="11526" y="20837"/>
                    <a:pt x="5882" y="10383"/>
                    <a:pt x="0" y="1"/>
                  </a:cubicBezTo>
                  <a:close/>
                  <a:moveTo>
                    <a:pt x="25361" y="19467"/>
                  </a:moveTo>
                  <a:cubicBezTo>
                    <a:pt x="29218" y="19467"/>
                    <a:pt x="32338" y="22587"/>
                    <a:pt x="32338" y="26445"/>
                  </a:cubicBezTo>
                  <a:cubicBezTo>
                    <a:pt x="32338" y="30302"/>
                    <a:pt x="29218" y="33422"/>
                    <a:pt x="25361" y="33422"/>
                  </a:cubicBezTo>
                  <a:cubicBezTo>
                    <a:pt x="21503" y="33422"/>
                    <a:pt x="18384" y="30302"/>
                    <a:pt x="18384" y="26445"/>
                  </a:cubicBezTo>
                  <a:cubicBezTo>
                    <a:pt x="18396" y="22587"/>
                    <a:pt x="21527" y="19467"/>
                    <a:pt x="25361" y="19467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644;p28"/>
            <p:cNvSpPr/>
            <p:nvPr/>
          </p:nvSpPr>
          <p:spPr>
            <a:xfrm>
              <a:off x="5244641" y="2450493"/>
              <a:ext cx="1048549" cy="872176"/>
            </a:xfrm>
            <a:custGeom>
              <a:avLst/>
              <a:gdLst/>
              <a:ahLst/>
              <a:cxnLst/>
              <a:rect l="l" t="t" r="r" b="b"/>
              <a:pathLst>
                <a:path w="38506" h="32029" extrusionOk="0">
                  <a:moveTo>
                    <a:pt x="38506" y="1"/>
                  </a:moveTo>
                  <a:lnTo>
                    <a:pt x="38506" y="1"/>
                  </a:lnTo>
                  <a:cubicBezTo>
                    <a:pt x="37922" y="203"/>
                    <a:pt x="37291" y="346"/>
                    <a:pt x="36660" y="382"/>
                  </a:cubicBezTo>
                  <a:cubicBezTo>
                    <a:pt x="35351" y="380"/>
                    <a:pt x="34040" y="379"/>
                    <a:pt x="32729" y="379"/>
                  </a:cubicBezTo>
                  <a:cubicBezTo>
                    <a:pt x="24864" y="379"/>
                    <a:pt x="16979" y="406"/>
                    <a:pt x="9121" y="406"/>
                  </a:cubicBezTo>
                  <a:cubicBezTo>
                    <a:pt x="4109" y="406"/>
                    <a:pt x="1" y="4513"/>
                    <a:pt x="1" y="9526"/>
                  </a:cubicBezTo>
                  <a:lnTo>
                    <a:pt x="1" y="32029"/>
                  </a:lnTo>
                  <a:lnTo>
                    <a:pt x="3323" y="32029"/>
                  </a:lnTo>
                  <a:lnTo>
                    <a:pt x="3323" y="9526"/>
                  </a:lnTo>
                  <a:cubicBezTo>
                    <a:pt x="3323" y="6335"/>
                    <a:pt x="5930" y="3716"/>
                    <a:pt x="9121" y="3716"/>
                  </a:cubicBezTo>
                  <a:cubicBezTo>
                    <a:pt x="18301" y="3716"/>
                    <a:pt x="27504" y="3751"/>
                    <a:pt x="36672" y="3751"/>
                  </a:cubicBezTo>
                  <a:cubicBezTo>
                    <a:pt x="37279" y="3799"/>
                    <a:pt x="37863" y="3930"/>
                    <a:pt x="38411" y="4109"/>
                  </a:cubicBezTo>
                  <a:cubicBezTo>
                    <a:pt x="38280" y="3501"/>
                    <a:pt x="38220" y="2858"/>
                    <a:pt x="38220" y="2215"/>
                  </a:cubicBezTo>
                  <a:cubicBezTo>
                    <a:pt x="38220" y="1442"/>
                    <a:pt x="38303" y="703"/>
                    <a:pt x="38506" y="1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645;p28"/>
            <p:cNvSpPr/>
            <p:nvPr/>
          </p:nvSpPr>
          <p:spPr>
            <a:xfrm>
              <a:off x="6278510" y="2264071"/>
              <a:ext cx="492823" cy="492851"/>
            </a:xfrm>
            <a:custGeom>
              <a:avLst/>
              <a:gdLst/>
              <a:ahLst/>
              <a:cxnLst/>
              <a:rect l="l" t="t" r="r" b="b"/>
              <a:pathLst>
                <a:path w="18098" h="18099" extrusionOk="0">
                  <a:moveTo>
                    <a:pt x="9049" y="2084"/>
                  </a:moveTo>
                  <a:cubicBezTo>
                    <a:pt x="12895" y="2084"/>
                    <a:pt x="16014" y="5192"/>
                    <a:pt x="16026" y="9061"/>
                  </a:cubicBezTo>
                  <a:cubicBezTo>
                    <a:pt x="16026" y="12919"/>
                    <a:pt x="12895" y="16039"/>
                    <a:pt x="9049" y="16039"/>
                  </a:cubicBezTo>
                  <a:cubicBezTo>
                    <a:pt x="5203" y="16039"/>
                    <a:pt x="2084" y="12919"/>
                    <a:pt x="2084" y="9061"/>
                  </a:cubicBezTo>
                  <a:cubicBezTo>
                    <a:pt x="2084" y="5204"/>
                    <a:pt x="5191" y="2084"/>
                    <a:pt x="9049" y="2084"/>
                  </a:cubicBezTo>
                  <a:close/>
                  <a:moveTo>
                    <a:pt x="9049" y="1"/>
                  </a:moveTo>
                  <a:cubicBezTo>
                    <a:pt x="4048" y="1"/>
                    <a:pt x="0" y="4049"/>
                    <a:pt x="0" y="9050"/>
                  </a:cubicBezTo>
                  <a:cubicBezTo>
                    <a:pt x="0" y="14050"/>
                    <a:pt x="4048" y="18098"/>
                    <a:pt x="9049" y="18098"/>
                  </a:cubicBezTo>
                  <a:cubicBezTo>
                    <a:pt x="14050" y="18098"/>
                    <a:pt x="18098" y="14050"/>
                    <a:pt x="18098" y="9050"/>
                  </a:cubicBezTo>
                  <a:cubicBezTo>
                    <a:pt x="18098" y="4049"/>
                    <a:pt x="14050" y="1"/>
                    <a:pt x="9049" y="1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675;p28"/>
            <p:cNvSpPr/>
            <p:nvPr/>
          </p:nvSpPr>
          <p:spPr>
            <a:xfrm>
              <a:off x="5641609" y="3898266"/>
              <a:ext cx="5574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100" b="1" dirty="0">
                  <a:solidFill>
                    <a:srgbClr val="3F537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2100" b="1" dirty="0">
                  <a:solidFill>
                    <a:srgbClr val="A1168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100" b="1" dirty="0">
                <a:solidFill>
                  <a:srgbClr val="A116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777167" y="4042900"/>
            <a:ext cx="7940565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can be used to solve the problem if the problem has </a:t>
            </a:r>
            <a:r>
              <a: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two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properties: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682" y="1402794"/>
            <a:ext cx="2852418" cy="2640105"/>
            <a:chOff x="16682" y="1402794"/>
            <a:chExt cx="2852418" cy="2640105"/>
          </a:xfrm>
        </p:grpSpPr>
        <p:sp>
          <p:nvSpPr>
            <p:cNvPr id="4" name="Rounded Rectangle 3"/>
            <p:cNvSpPr/>
            <p:nvPr/>
          </p:nvSpPr>
          <p:spPr>
            <a:xfrm>
              <a:off x="40499" y="1402794"/>
              <a:ext cx="2828601" cy="2640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9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58678" y="1729084"/>
              <a:ext cx="25922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b="1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choice property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682" y="2280886"/>
              <a:ext cx="28033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A global (overall) optimal solution can be reached by choosing the optimal choice at each step.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6894" y="977239"/>
            <a:ext cx="2838507" cy="3268165"/>
            <a:chOff x="6266894" y="977239"/>
            <a:chExt cx="2838507" cy="3268165"/>
          </a:xfrm>
        </p:grpSpPr>
        <p:sp>
          <p:nvSpPr>
            <p:cNvPr id="118" name="Rounded Rectangle 117"/>
            <p:cNvSpPr/>
            <p:nvPr/>
          </p:nvSpPr>
          <p:spPr>
            <a:xfrm>
              <a:off x="6273423" y="977239"/>
              <a:ext cx="2831978" cy="30832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482667" y="1328974"/>
              <a:ext cx="24134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b="1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Optimal substructure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266894" y="1870395"/>
              <a:ext cx="2831977" cy="237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A problem has an optimal substructure if an optimal solution to the entire problem contains the optimal solution to the sub-problems.</a:t>
              </a:r>
            </a:p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4376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3447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 in reality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Problem:</a:t>
            </a:r>
          </a:p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6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08308" y="1373097"/>
            <a:ext cx="5089500" cy="926484"/>
            <a:chOff x="814274" y="1514391"/>
            <a:chExt cx="5840525" cy="1154074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1"/>
              <a:ext cx="5840525" cy="1078984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2" cy="995154"/>
              <a:chOff x="1923646" y="1205218"/>
              <a:chExt cx="5408868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8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24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08308" y="4127094"/>
            <a:ext cx="5109529" cy="936881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kumimoji="0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Applications</a:t>
                </a:r>
                <a:endParaRPr kumimoji="0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08308" y="3271886"/>
            <a:ext cx="5116085" cy="959012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Tx/>
                <a:defRPr/>
              </a:pPr>
              <a:r>
                <a:rPr lang="en-US" sz="2400" b="1" i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Pros &amp; Cons</a:t>
              </a: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8" name="Group 367"/>
          <p:cNvGrpSpPr/>
          <p:nvPr/>
        </p:nvGrpSpPr>
        <p:grpSpPr>
          <a:xfrm>
            <a:off x="1508309" y="2293105"/>
            <a:ext cx="5103544" cy="936881"/>
            <a:chOff x="817687" y="2634241"/>
            <a:chExt cx="5827690" cy="1161382"/>
          </a:xfrm>
        </p:grpSpPr>
        <p:sp>
          <p:nvSpPr>
            <p:cNvPr id="369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372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375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8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9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0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1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2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3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4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5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6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7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8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9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0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1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2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3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4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5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6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7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8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9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0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1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2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3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4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5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6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8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9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0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1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2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5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6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7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8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9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0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2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3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4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5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6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7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9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0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1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2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3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4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5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6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7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8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9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0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1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2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3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4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5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6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8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9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0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1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2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3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4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5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6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7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8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9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0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1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2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3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4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5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6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7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8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9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0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1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2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3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4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5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8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9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0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1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2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3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4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73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4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Pattern</a:t>
                </a:r>
                <a:r>
                  <a:rPr kumimoji="0" lang="en" sz="2400" b="1" i="1" u="none" strike="noStrike" kern="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 Recognition</a:t>
                </a:r>
                <a:endParaRPr kumimoji="0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8537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/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9593" y="1659670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3100" y="1958436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2883558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1940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5065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158" y="38025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2818436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09500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6990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08549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71325" y="1369721"/>
            <a:ext cx="4856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Pseudocode:</a:t>
            </a:r>
          </a:p>
          <a:p>
            <a:pPr lvl="0"/>
            <a:endParaRPr lang="en-US" sz="2000" u="sng" dirty="0">
              <a:solidFill>
                <a:srgbClr val="26324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Fractional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 to size(v)</a:t>
            </a:r>
          </a:p>
          <a:p>
            <a:pPr lvl="2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calculate cost[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&lt;-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Sort-Descending (cost)</a:t>
            </a:r>
          </a:p>
          <a:p>
            <a:pPr lvl="0"/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 (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&lt;= size(v))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&lt;= M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M &lt;- M -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&gt; M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* (M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break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Monaco"/>
                <a:ea typeface="Roboto" panose="02000000000000000000" pitchFamily="2" charset="0"/>
              </a:rPr>
              <a:t>	      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369721"/>
            <a:ext cx="3105337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O(n^2)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</a:t>
            </a:r>
            <a:r>
              <a:rPr lang="en-US" sz="18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23289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172125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15925" y="172125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200955" y="1267524"/>
            <a:ext cx="5472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Both of two approaches cannot be obtained using Greedy algorithm =&gt; Solved by Dynamic programming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7109" y="2294440"/>
            <a:ext cx="334872" cy="187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245403" y="1398363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E8AB-64F7-4E59-90DD-6E0E38EBCB58}"/>
              </a:ext>
            </a:extLst>
          </p:cNvPr>
          <p:cNvSpPr/>
          <p:nvPr/>
        </p:nvSpPr>
        <p:spPr>
          <a:xfrm>
            <a:off x="6077109" y="1322440"/>
            <a:ext cx="334872" cy="972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05ACB3-67D8-45A0-ADE4-20CD02794568}"/>
              </a:ext>
            </a:extLst>
          </p:cNvPr>
          <p:cNvSpPr txBox="1"/>
          <p:nvPr/>
        </p:nvSpPr>
        <p:spPr>
          <a:xfrm>
            <a:off x="439080" y="1855478"/>
            <a:ext cx="253134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Take largest value first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7" grpId="0"/>
      <p:bldP spid="36" grpId="0" animBg="1"/>
      <p:bldP spid="2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401995"/>
            <a:ext cx="36567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0-1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Sort weight(value) in descending order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while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total +=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M -=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end</a:t>
            </a:r>
            <a:r>
              <a:rPr lang="en-US" sz="13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391237"/>
            <a:ext cx="30796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29624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YNAMIC vs GREEDY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76E4A5D-C3E6-4A28-B2F1-089744514E6F}"/>
              </a:ext>
            </a:extLst>
          </p:cNvPr>
          <p:cNvGraphicFramePr>
            <a:graphicFrameLocks noGrp="1"/>
          </p:cNvGraphicFramePr>
          <p:nvPr/>
        </p:nvGraphicFramePr>
        <p:xfrm>
          <a:off x="760487" y="1804274"/>
          <a:ext cx="7135627" cy="275336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13094">
                  <a:extLst>
                    <a:ext uri="{9D8B030D-6E8A-4147-A177-3AD203B41FA5}">
                      <a16:colId xmlns:a16="http://schemas.microsoft.com/office/drawing/2014/main" val="3902931352"/>
                    </a:ext>
                  </a:extLst>
                </a:gridCol>
                <a:gridCol w="2939484">
                  <a:extLst>
                    <a:ext uri="{9D8B030D-6E8A-4147-A177-3AD203B41FA5}">
                      <a16:colId xmlns:a16="http://schemas.microsoft.com/office/drawing/2014/main" val="1687255877"/>
                    </a:ext>
                  </a:extLst>
                </a:gridCol>
                <a:gridCol w="2883049">
                  <a:extLst>
                    <a:ext uri="{9D8B030D-6E8A-4147-A177-3AD203B41FA5}">
                      <a16:colId xmlns:a16="http://schemas.microsoft.com/office/drawing/2014/main" val="275472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Dynamic Programming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Greedy Strategy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Similar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Both requires optimal substructure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26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Different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Finds solution bottom – up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Makes choices knowing optimal solutions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efficiency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handles subproblem interaction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EX: 0 – 1 Knapsack</a:t>
                      </a:r>
                      <a:endParaRPr lang="en-GB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Finds solution top – down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Cannot handle overlapping subproblems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GB" sz="1800" dirty="0">
                          <a:solidFill>
                            <a:srgbClr val="263248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EX: Fractional Knapsack</a:t>
                      </a:r>
                      <a:endParaRPr lang="en-US" sz="1800" dirty="0">
                        <a:solidFill>
                          <a:srgbClr val="263248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05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71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IN REALITY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789679" y="1692453"/>
            <a:ext cx="418896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Sorting files on magnetic tape (not RAM)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Blue Water Super Computer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IP routing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Sudoku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Networking protocols</a:t>
            </a:r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Vehicle routing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Making schedule / time table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738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11" ma:contentTypeDescription="Tạo tài liệu mới." ma:contentTypeScope="" ma:versionID="81ef75588b82e3482d32bb532f8054a8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f9f5a16fc92fef466b7b8fea914458fa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69D997-C363-4A29-8BDD-6A60F5F827DF}">
  <ds:schemaRefs>
    <ds:schemaRef ds:uri="http://www.w3.org/XML/1998/namespace"/>
    <ds:schemaRef ds:uri="http://purl.org/dc/terms/"/>
    <ds:schemaRef ds:uri="http://schemas.microsoft.com/office/2006/documentManagement/types"/>
    <ds:schemaRef ds:uri="55a8854a-3e1e-42a7-978b-da2846a19be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44de4f3-dbe6-4d0a-84b7-a9b6a222d4b6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55F998-A71F-4D96-ACB1-CDB7F5E732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6542</TotalTime>
  <Words>1971</Words>
  <Application>Microsoft Office PowerPoint</Application>
  <PresentationFormat>On-screen Show (16:9)</PresentationFormat>
  <Paragraphs>677</Paragraphs>
  <Slides>52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Arial</vt:lpstr>
      <vt:lpstr>Arvo</vt:lpstr>
      <vt:lpstr>Wingdings</vt:lpstr>
      <vt:lpstr>Symbol</vt:lpstr>
      <vt:lpstr>Roboto Condensed</vt:lpstr>
      <vt:lpstr>Roboto</vt:lpstr>
      <vt:lpstr>Fira Sans Extra Condensed</vt:lpstr>
      <vt:lpstr>Times New Roman</vt:lpstr>
      <vt:lpstr>Consolas</vt:lpstr>
      <vt:lpstr>Calibri</vt:lpstr>
      <vt:lpstr>Monaco</vt:lpstr>
      <vt:lpstr>Roboto Condensed Light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PATTERN RECOGNITION</vt:lpstr>
      <vt:lpstr>PATTERN RECOGNITION</vt:lpstr>
      <vt:lpstr>PATTERN RECOGNITION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0-1 KNAPSACK PROBLEM</vt:lpstr>
      <vt:lpstr>DYNAMIC vs GREEDY</vt:lpstr>
      <vt:lpstr>EXAMPLES IN REALITY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Lê Trịnh Thanh Thúy</cp:lastModifiedBy>
  <cp:revision>172</cp:revision>
  <dcterms:modified xsi:type="dcterms:W3CDTF">2021-06-22T01:48:15Z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